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52"/>
  </p:notesMasterIdLst>
  <p:sldIdLst>
    <p:sldId id="298" r:id="rId5"/>
    <p:sldId id="349" r:id="rId6"/>
    <p:sldId id="350" r:id="rId7"/>
    <p:sldId id="305" r:id="rId8"/>
    <p:sldId id="304" r:id="rId9"/>
    <p:sldId id="306" r:id="rId10"/>
    <p:sldId id="348" r:id="rId11"/>
    <p:sldId id="351" r:id="rId12"/>
    <p:sldId id="352" r:id="rId13"/>
    <p:sldId id="353" r:id="rId14"/>
    <p:sldId id="354" r:id="rId15"/>
    <p:sldId id="355" r:id="rId16"/>
    <p:sldId id="356" r:id="rId17"/>
    <p:sldId id="357" r:id="rId18"/>
    <p:sldId id="358" r:id="rId19"/>
    <p:sldId id="359" r:id="rId20"/>
    <p:sldId id="360" r:id="rId21"/>
    <p:sldId id="361" r:id="rId22"/>
    <p:sldId id="362" r:id="rId23"/>
    <p:sldId id="363" r:id="rId24"/>
    <p:sldId id="364" r:id="rId25"/>
    <p:sldId id="365" r:id="rId26"/>
    <p:sldId id="366" r:id="rId27"/>
    <p:sldId id="367" r:id="rId28"/>
    <p:sldId id="368" r:id="rId29"/>
    <p:sldId id="369" r:id="rId30"/>
    <p:sldId id="370" r:id="rId31"/>
    <p:sldId id="371" r:id="rId32"/>
    <p:sldId id="372" r:id="rId33"/>
    <p:sldId id="373" r:id="rId34"/>
    <p:sldId id="374" r:id="rId35"/>
    <p:sldId id="375" r:id="rId36"/>
    <p:sldId id="377" r:id="rId37"/>
    <p:sldId id="376" r:id="rId38"/>
    <p:sldId id="378" r:id="rId39"/>
    <p:sldId id="379" r:id="rId40"/>
    <p:sldId id="380" r:id="rId41"/>
    <p:sldId id="381" r:id="rId42"/>
    <p:sldId id="382" r:id="rId43"/>
    <p:sldId id="383" r:id="rId44"/>
    <p:sldId id="384" r:id="rId45"/>
    <p:sldId id="385" r:id="rId46"/>
    <p:sldId id="386" r:id="rId47"/>
    <p:sldId id="387" r:id="rId48"/>
    <p:sldId id="388" r:id="rId49"/>
    <p:sldId id="390" r:id="rId50"/>
    <p:sldId id="389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58D66-CDD8-41F7-88D9-A7D4FE41885C}" type="datetimeFigureOut">
              <a:rPr lang="en-GB" smtClean="0"/>
              <a:t>06/08/2022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9E6E1E-8EAA-4572-93AF-612C2EA178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19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 userDrawn="1"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9.xml"/><Relationship Id="rId7" Type="http://schemas.openxmlformats.org/officeDocument/2006/relationships/slide" Target="slide13.xml"/><Relationship Id="rId2" Type="http://schemas.openxmlformats.org/officeDocument/2006/relationships/slide" Target="slide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2.xml"/><Relationship Id="rId11" Type="http://schemas.openxmlformats.org/officeDocument/2006/relationships/slide" Target="slide17.xml"/><Relationship Id="rId5" Type="http://schemas.openxmlformats.org/officeDocument/2006/relationships/slide" Target="slide11.xml"/><Relationship Id="rId10" Type="http://schemas.openxmlformats.org/officeDocument/2006/relationships/slide" Target="slide16.xml"/><Relationship Id="rId4" Type="http://schemas.openxmlformats.org/officeDocument/2006/relationships/slide" Target="slide10.xml"/><Relationship Id="rId9" Type="http://schemas.openxmlformats.org/officeDocument/2006/relationships/slide" Target="slide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13" Type="http://schemas.openxmlformats.org/officeDocument/2006/relationships/slide" Target="slide32.xml"/><Relationship Id="rId3" Type="http://schemas.openxmlformats.org/officeDocument/2006/relationships/slide" Target="slide19.xml"/><Relationship Id="rId7" Type="http://schemas.openxmlformats.org/officeDocument/2006/relationships/slide" Target="slide23.xml"/><Relationship Id="rId12" Type="http://schemas.openxmlformats.org/officeDocument/2006/relationships/slide" Target="slide30.xml"/><Relationship Id="rId17" Type="http://schemas.openxmlformats.org/officeDocument/2006/relationships/slide" Target="slide38.xml"/><Relationship Id="rId2" Type="http://schemas.openxmlformats.org/officeDocument/2006/relationships/slide" Target="slide18.xml"/><Relationship Id="rId16" Type="http://schemas.openxmlformats.org/officeDocument/2006/relationships/slide" Target="slide3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11" Type="http://schemas.openxmlformats.org/officeDocument/2006/relationships/slide" Target="slide28.xml"/><Relationship Id="rId5" Type="http://schemas.openxmlformats.org/officeDocument/2006/relationships/slide" Target="slide21.xml"/><Relationship Id="rId15" Type="http://schemas.openxmlformats.org/officeDocument/2006/relationships/slide" Target="slide35.xml"/><Relationship Id="rId10" Type="http://schemas.openxmlformats.org/officeDocument/2006/relationships/slide" Target="slide26.xml"/><Relationship Id="rId4" Type="http://schemas.openxmlformats.org/officeDocument/2006/relationships/slide" Target="slide20.xml"/><Relationship Id="rId9" Type="http://schemas.openxmlformats.org/officeDocument/2006/relationships/slide" Target="slide25.xml"/><Relationship Id="rId14" Type="http://schemas.openxmlformats.org/officeDocument/2006/relationships/slide" Target="slide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7" Type="http://schemas.openxmlformats.org/officeDocument/2006/relationships/slide" Target="slide47.xml"/><Relationship Id="rId2" Type="http://schemas.openxmlformats.org/officeDocument/2006/relationships/slide" Target="slide4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6.xml"/><Relationship Id="rId5" Type="http://schemas.openxmlformats.org/officeDocument/2006/relationships/slide" Target="slide45.xml"/><Relationship Id="rId4" Type="http://schemas.openxmlformats.org/officeDocument/2006/relationships/slide" Target="slide4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41.xml"/><Relationship Id="rId3" Type="http://schemas.openxmlformats.org/officeDocument/2006/relationships/slide" Target="slide29.xml"/><Relationship Id="rId7" Type="http://schemas.openxmlformats.org/officeDocument/2006/relationships/slide" Target="slide39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7.xml"/><Relationship Id="rId5" Type="http://schemas.openxmlformats.org/officeDocument/2006/relationships/slide" Target="slide34.xml"/><Relationship Id="rId4" Type="http://schemas.openxmlformats.org/officeDocument/2006/relationships/slide" Target="slide31.xml"/><Relationship Id="rId9" Type="http://schemas.openxmlformats.org/officeDocument/2006/relationships/slide" Target="slide4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i="1" dirty="0">
                <a:solidFill>
                  <a:schemeClr val="tx1"/>
                </a:solidFill>
              </a:rPr>
              <a:t>Product-Project Managers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cap="none" dirty="0"/>
              <a:t>A Summarization of the Answers Given by Product-Project Managers from the Survey Done by Kaggle in 2017,2018,2019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1758CB4C-49A2-D1CF-08EA-AC218A540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20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C626B643-CAD2-2DF3-0716-C40FBD213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071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F83BC3EA-7C6D-CFF4-7B9E-38FD56420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497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AA85D8CF-C574-1331-4D8B-3A960FE83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313" y="0"/>
            <a:ext cx="12257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68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F6AF214-A913-D556-B1E9-013931CC6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47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63C1827-AB4A-FC63-FE03-1616D025B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920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4CB3CEF1-1651-F992-B160-5A9DF5B5F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485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3CDFF72B-C00A-12DA-3FE1-AE44ABA7B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92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1F8C664D-A992-E0EA-937B-6EB94D706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29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7BF08E48-5495-373D-6E09-38803DD1A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416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D62C99-DF5E-336D-97B7-C1D0A6C0B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Read Before You Continue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EFF0A3-818E-0624-6370-02473498B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83" y="2455496"/>
            <a:ext cx="10058400" cy="3432120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Some Points To Address:</a:t>
            </a:r>
          </a:p>
          <a:p>
            <a:r>
              <a:rPr lang="en-US" dirty="0">
                <a:solidFill>
                  <a:schemeClr val="tx1"/>
                </a:solidFill>
              </a:rPr>
              <a:t>1) The Sheets Are In the Same Order As the Answers.</a:t>
            </a:r>
          </a:p>
          <a:p>
            <a:r>
              <a:rPr lang="en-US" dirty="0">
                <a:solidFill>
                  <a:schemeClr val="tx1"/>
                </a:solidFill>
              </a:rPr>
              <a:t>2) The Answers For Questions 2,3,5,6,8 Are in an Excel File That is in the Same Folder As This PowerPoint File</a:t>
            </a:r>
          </a:p>
          <a:p>
            <a:r>
              <a:rPr lang="en-US" dirty="0">
                <a:solidFill>
                  <a:schemeClr val="tx1"/>
                </a:solidFill>
              </a:rPr>
              <a:t>3) Click The Link placed on the Numbers Behind The Questions To Get to the Page That Contains The Answer</a:t>
            </a:r>
          </a:p>
          <a:p>
            <a:r>
              <a:rPr lang="en-US" dirty="0">
                <a:solidFill>
                  <a:schemeClr val="tx1"/>
                </a:solidFill>
              </a:rPr>
              <a:t>4) The Data For Questions 21 Was Unusable So the Question Was Skipped.</a:t>
            </a:r>
          </a:p>
          <a:p>
            <a:r>
              <a:rPr lang="en-US" dirty="0">
                <a:solidFill>
                  <a:schemeClr val="tx1"/>
                </a:solidFill>
              </a:rPr>
              <a:t>5) The Labels Are Proportionate to the Values(Make Sure To Check Labels If You Are Comparing Between Professions).</a:t>
            </a:r>
          </a:p>
          <a:p>
            <a:r>
              <a:rPr lang="en-US" dirty="0">
                <a:solidFill>
                  <a:schemeClr val="tx1"/>
                </a:solidFill>
              </a:rPr>
              <a:t>6) This Was A Long Project So I Apologize For Any Typos.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8042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CA46E602-E951-2331-952B-74202155A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80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F13D335A-6B92-8673-D89D-6EBE9E40D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30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, bar chart&#10;&#10;Description automatically generated">
            <a:extLst>
              <a:ext uri="{FF2B5EF4-FFF2-40B4-BE49-F238E27FC236}">
                <a16:creationId xmlns:a16="http://schemas.microsoft.com/office/drawing/2014/main" id="{4035881D-FA03-0E98-255B-4B6220FD5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82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9AF8D80A-8627-72C7-DE59-7BB19DFCB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51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EA82406E-4970-911A-3717-2D6AF6ACE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983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952EAB4B-CA63-5AFB-A0E2-1A2040C68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8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6329B7-B879-F053-5151-EEE31CFDA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70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8BD862-9678-7B9F-FA45-1095337B4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19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E114C662-C6E3-C6FC-69DC-667FECD64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847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7D756472-766A-117B-D36C-35AA11AAD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70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2779F603-B669-4AD6-82F9-E09F7616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8CD2DD-9ABE-C08A-10B8-7851B9742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248" y="620720"/>
            <a:ext cx="5759431" cy="28081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Objectives</a:t>
            </a:r>
          </a:p>
        </p:txBody>
      </p:sp>
      <p:pic>
        <p:nvPicPr>
          <p:cNvPr id="39" name="Graphic 6" descr="Bullseye">
            <a:extLst>
              <a:ext uri="{FF2B5EF4-FFF2-40B4-BE49-F238E27FC236}">
                <a16:creationId xmlns:a16="http://schemas.microsoft.com/office/drawing/2014/main" id="{71877E24-0C1B-AB0B-27E4-D521C44DE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999" y="1163529"/>
            <a:ext cx="4001315" cy="4001315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ABFD994-C2DC-4E7D-9411-C7FF7813E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01663" y="3588862"/>
            <a:ext cx="5486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E798DCFB-14B6-4508-990A-13AB676C2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Graphic 5" descr="Badge 1 outline">
            <a:extLst>
              <a:ext uri="{FF2B5EF4-FFF2-40B4-BE49-F238E27FC236}">
                <a16:creationId xmlns:a16="http://schemas.microsoft.com/office/drawing/2014/main" id="{C122BCD9-0311-A0DF-6963-3BC3D6C34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96248" y="3543221"/>
            <a:ext cx="914400" cy="914400"/>
          </a:xfrm>
          <a:prstGeom prst="rect">
            <a:avLst/>
          </a:prstGeom>
        </p:spPr>
      </p:pic>
      <p:pic>
        <p:nvPicPr>
          <p:cNvPr id="26" name="Graphic 25" descr="Badge outline">
            <a:extLst>
              <a:ext uri="{FF2B5EF4-FFF2-40B4-BE49-F238E27FC236}">
                <a16:creationId xmlns:a16="http://schemas.microsoft.com/office/drawing/2014/main" id="{BB0A4727-DEBA-6C35-D4A2-63470CDBA2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96248" y="4409159"/>
            <a:ext cx="914400" cy="914400"/>
          </a:xfrm>
          <a:prstGeom prst="rect">
            <a:avLst/>
          </a:prstGeom>
        </p:spPr>
      </p:pic>
      <p:pic>
        <p:nvPicPr>
          <p:cNvPr id="45" name="Graphic 44" descr="Badge 3 outline">
            <a:extLst>
              <a:ext uri="{FF2B5EF4-FFF2-40B4-BE49-F238E27FC236}">
                <a16:creationId xmlns:a16="http://schemas.microsoft.com/office/drawing/2014/main" id="{9BE18C70-1BF2-1166-C5B9-2373529926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96248" y="5275097"/>
            <a:ext cx="914400" cy="9144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FA777CA-5889-9407-EF17-CD7C3F0AEC92}"/>
              </a:ext>
            </a:extLst>
          </p:cNvPr>
          <p:cNvSpPr txBox="1"/>
          <p:nvPr/>
        </p:nvSpPr>
        <p:spPr>
          <a:xfrm>
            <a:off x="6310648" y="3781425"/>
            <a:ext cx="3534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Locate The Most Popular Tools Among Professionals</a:t>
            </a:r>
            <a:endParaRPr lang="en-GB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8708F03-B9F9-4C06-76DA-388885CC1212}"/>
              </a:ext>
            </a:extLst>
          </p:cNvPr>
          <p:cNvSpPr txBox="1"/>
          <p:nvPr/>
        </p:nvSpPr>
        <p:spPr>
          <a:xfrm>
            <a:off x="6310648" y="4628766"/>
            <a:ext cx="3614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Check Their </a:t>
            </a:r>
            <a:r>
              <a:rPr lang="en-US" dirty="0"/>
              <a:t>Recommendations To Locate The Most Useful Tools</a:t>
            </a:r>
            <a:endParaRPr lang="en-GB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25ED4C9-8941-444F-ED37-0854584AB979}"/>
              </a:ext>
            </a:extLst>
          </p:cNvPr>
          <p:cNvSpPr txBox="1"/>
          <p:nvPr/>
        </p:nvSpPr>
        <p:spPr>
          <a:xfrm>
            <a:off x="6310648" y="5477583"/>
            <a:ext cx="3534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Understand Which Tools Are in High Demand in the Market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2047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319BA978-17BA-BF69-DD49-5A04D2B96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04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A306A8DD-72BC-AB7C-6E2F-4DAD4B011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798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funnel chart&#10;&#10;Description automatically generated">
            <a:extLst>
              <a:ext uri="{FF2B5EF4-FFF2-40B4-BE49-F238E27FC236}">
                <a16:creationId xmlns:a16="http://schemas.microsoft.com/office/drawing/2014/main" id="{2934A365-3AF3-4101-6735-FA8527373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265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277B2383-A9E7-8078-2C99-5D180D055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544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417D9D8A-5958-0D65-4223-F0E7E24D2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723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38E72B2-BF0C-7A49-E293-3369F64A9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077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102E96-9AE2-06FD-5C20-3C3730E22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119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C19A0C8F-1CB1-5A61-C9BA-607305F59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71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214F9BB4-65FA-78FF-CB97-D83B3B42B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893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7A879C1E-98FC-B1F7-341D-18E57E49C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038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9B65-35F9-D75F-A5FD-4EB243281D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309723"/>
            <a:ext cx="10058400" cy="55130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Questions</a:t>
            </a:r>
            <a:endParaRPr lang="en-GB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DFD2E0C-BE5A-43E9-B1DE-F022B9EECC9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30862599"/>
              </p:ext>
            </p:extLst>
          </p:nvPr>
        </p:nvGraphicFramePr>
        <p:xfrm>
          <a:off x="391887" y="1081833"/>
          <a:ext cx="11467322" cy="5290975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2751615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881651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820458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3013598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12900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hlinkClick r:id="rId2" action="ppaction://hlinksldjump"/>
                        </a:rPr>
                        <a:t>1</a:t>
                      </a:r>
                      <a:r>
                        <a:rPr lang="en-GB" sz="1400" dirty="0"/>
                        <a:t>) What is your age?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2) What is your gender?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3) In which country do you currently reside?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2" action="ppaction://hlinksldjump"/>
                        </a:rPr>
                        <a:t>4</a:t>
                      </a:r>
                      <a:r>
                        <a:rPr lang="en-US" sz="1400" dirty="0"/>
                        <a:t>) What is the highest level of formal education that you have attained or plan to attain within the next 2 years?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1483704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/>
                        <a:t>5) Select the title most similar to your current role (or most recent title if retired)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6) For how many years have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you been writing code and/or programming?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3" action="ppaction://hlinksldjump"/>
                        </a:rPr>
                        <a:t>7</a:t>
                      </a:r>
                      <a:r>
                        <a:rPr lang="en-US" sz="1400" dirty="0"/>
                        <a:t>) What programming languages do you use on a regular basis? (Select all that apply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/>
                        <a:t>8) What programming language would you recommend an aspiring data scientist to learn first?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13316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4" action="ppaction://hlinksldjump"/>
                        </a:rPr>
                        <a:t>9</a:t>
                      </a:r>
                      <a:r>
                        <a:rPr lang="en-US" sz="1400" dirty="0"/>
                        <a:t>) Which of the following integrated development environments (IDE's) do you use on a regular basis?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5" action="ppaction://hlinksldjump"/>
                        </a:rPr>
                        <a:t>10</a:t>
                      </a:r>
                      <a:r>
                        <a:rPr lang="en-US" sz="1400" dirty="0"/>
                        <a:t>) Which of the following hosted notebook products do you use on a regular basis?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6" action="ppaction://hlinksldjump"/>
                        </a:rPr>
                        <a:t>11</a:t>
                      </a:r>
                      <a:r>
                        <a:rPr lang="en-US" sz="1400" dirty="0"/>
                        <a:t>) What type of computing platform do you use most often for your data science projects?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7" action="ppaction://hlinksldjump"/>
                        </a:rPr>
                        <a:t>12</a:t>
                      </a:r>
                      <a:r>
                        <a:rPr lang="en-US" sz="1400" dirty="0"/>
                        <a:t>) Which types of specialized hardware do you use on a regular basis? (Select all that apply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1185578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8" action="ppaction://hlinksldjump"/>
                        </a:rPr>
                        <a:t>13</a:t>
                      </a:r>
                      <a:r>
                        <a:rPr lang="en-US" sz="1400" dirty="0"/>
                        <a:t>) Approximately how many times have you used a TPU (tensor processing unit)?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9" action="ppaction://hlinksldjump"/>
                        </a:rPr>
                        <a:t>14</a:t>
                      </a:r>
                      <a:r>
                        <a:rPr lang="en-US" sz="1400" dirty="0"/>
                        <a:t>) What data visualization libraries or tools do you use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0" action="ppaction://hlinksldjump"/>
                        </a:rPr>
                        <a:t>15</a:t>
                      </a:r>
                      <a:r>
                        <a:rPr lang="en-US" sz="1400" dirty="0"/>
                        <a:t>) For how many years have you used machine learning methods?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1" action="ppaction://hlinksldjump"/>
                        </a:rPr>
                        <a:t>16</a:t>
                      </a:r>
                      <a:r>
                        <a:rPr lang="en-US" sz="1400" dirty="0"/>
                        <a:t>) Which of the following machine learning frameworks do you use on a regular basis?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E6B771A1-574C-7703-E9E3-32F5FFC329F3}"/>
              </a:ext>
            </a:extLst>
          </p:cNvPr>
          <p:cNvSpPr/>
          <p:nvPr/>
        </p:nvSpPr>
        <p:spPr>
          <a:xfrm>
            <a:off x="962446" y="829916"/>
            <a:ext cx="1352939" cy="251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3C073-A872-EA7C-6212-5C86A9DE2A12}"/>
              </a:ext>
            </a:extLst>
          </p:cNvPr>
          <p:cNvSpPr txBox="1"/>
          <p:nvPr/>
        </p:nvSpPr>
        <p:spPr>
          <a:xfrm>
            <a:off x="923731" y="214697"/>
            <a:ext cx="143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Begin From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DE6405-0307-B29F-458E-A8FEB3BB992E}"/>
              </a:ext>
            </a:extLst>
          </p:cNvPr>
          <p:cNvCxnSpPr>
            <a:cxnSpLocks/>
          </p:cNvCxnSpPr>
          <p:nvPr/>
        </p:nvCxnSpPr>
        <p:spPr>
          <a:xfrm>
            <a:off x="3460103" y="861028"/>
            <a:ext cx="5271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75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80AFFB5C-CB41-2DB6-C533-5FF4130CA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208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7FDD9C5E-B14C-16E5-94BA-6D84115B9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158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6DBB42E7-E7B9-6E7A-765E-B35502F9F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4369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C8D3F64-7B5B-1A7A-670C-D5625C547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3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179947E-1F34-FBFF-0061-E4770CC2B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583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2FAA88A-B09B-263A-BF15-FCEE267B7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650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F7660B70-F861-E57B-3270-478BB39F0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033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444F0F6-910C-E511-87DD-401F00B1D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1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9B65-35F9-D75F-A5FD-4EB243281D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309723"/>
            <a:ext cx="10058400" cy="55130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Questions</a:t>
            </a:r>
            <a:endParaRPr lang="en-GB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DFD2E0C-BE5A-43E9-B1DE-F022B9EECC9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161029829"/>
              </p:ext>
            </p:extLst>
          </p:nvPr>
        </p:nvGraphicFramePr>
        <p:xfrm>
          <a:off x="391886" y="1081839"/>
          <a:ext cx="11392676" cy="5352507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2733704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862893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802098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993981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11602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2" action="ppaction://hlinksldjump"/>
                        </a:rPr>
                        <a:t>17</a:t>
                      </a:r>
                      <a:r>
                        <a:rPr lang="en-US" sz="1400" dirty="0"/>
                        <a:t>) Which of the following ML algorithms do you use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3" action="ppaction://hlinksldjump"/>
                        </a:rPr>
                        <a:t>18</a:t>
                      </a:r>
                      <a:r>
                        <a:rPr lang="en-US" sz="1400" dirty="0"/>
                        <a:t>) Which categories of computer vision methods do you use on a regular basis? (Select all that apply)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4" action="ppaction://hlinksldjump"/>
                        </a:rPr>
                        <a:t>19</a:t>
                      </a:r>
                      <a:r>
                        <a:rPr lang="en-US" sz="1400" dirty="0"/>
                        <a:t>) Which of the following natural language processing (NLP) methods do you use on a regular basis? (Select all that apply)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5" action="ppaction://hlinksldjump"/>
                        </a:rPr>
                        <a:t>20</a:t>
                      </a:r>
                      <a:r>
                        <a:rPr lang="en-US" sz="1400" dirty="0"/>
                        <a:t>) What is the size of the company where you are employed?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1539658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6" action="ppaction://hlinksldjump"/>
                        </a:rPr>
                        <a:t>22</a:t>
                      </a:r>
                      <a:r>
                        <a:rPr lang="en-US" sz="1400" dirty="0"/>
                        <a:t>) Does your current employer incorporate machine learning methods into their business?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7" action="ppaction://hlinksldjump"/>
                        </a:rPr>
                        <a:t>23</a:t>
                      </a:r>
                      <a:r>
                        <a:rPr lang="en-US" sz="1400" dirty="0"/>
                        <a:t>) Select any activities that make up an important part of your role at work: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8" action="ppaction://hlinksldjump"/>
                        </a:rPr>
                        <a:t>24</a:t>
                      </a:r>
                      <a:r>
                        <a:rPr lang="en-US" sz="1400" dirty="0"/>
                        <a:t>) What is your current yearly compensation (approximate $USD)?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9" action="ppaction://hlinksldjump"/>
                        </a:rPr>
                        <a:t>25</a:t>
                      </a:r>
                      <a:r>
                        <a:rPr lang="en-US" sz="1400" dirty="0"/>
                        <a:t>) Approximately how much money have you (or your team) spent on machine learning and/or cloud computing services at home (or at work) in the past 5 years (approximate $USD)?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13262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10" action="ppaction://hlinksldjump"/>
                        </a:rPr>
                        <a:t>26A</a:t>
                      </a:r>
                      <a:r>
                        <a:rPr lang="en-US" sz="1400" dirty="0"/>
                        <a:t>) Which of the following cloud computing platforms do you use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1" action="ppaction://hlinksldjump"/>
                        </a:rPr>
                        <a:t>27A</a:t>
                      </a:r>
                      <a:r>
                        <a:rPr lang="en-US" sz="1400" dirty="0"/>
                        <a:t>) Do you use any of the following cloud computing products on a regular basis?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2" action="ppaction://hlinksldjump"/>
                        </a:rPr>
                        <a:t>28A</a:t>
                      </a:r>
                      <a:r>
                        <a:rPr lang="en-US" sz="1400" dirty="0"/>
                        <a:t>) Do you use any of the following machine learning products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3" action="ppaction://hlinksldjump"/>
                        </a:rPr>
                        <a:t>29A</a:t>
                      </a:r>
                      <a:r>
                        <a:rPr lang="en-US" sz="1400" dirty="0"/>
                        <a:t>) Which of the following big data products (relational databases, data warehouses, data lakes, or similar) do you use on a regular basis?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1326298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4" action="ppaction://hlinksldjump"/>
                        </a:rPr>
                        <a:t>30</a:t>
                      </a:r>
                      <a:r>
                        <a:rPr lang="en-US" sz="1400" dirty="0"/>
                        <a:t>) Which of the following big data products (relational database, data warehouse, data lake, or similar) do you use most often?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5" action="ppaction://hlinksldjump"/>
                        </a:rPr>
                        <a:t>31A</a:t>
                      </a:r>
                      <a:r>
                        <a:rPr lang="en-US" sz="1400" dirty="0"/>
                        <a:t>) Which of the following business intelligence tools do you use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i="1" cap="none" spc="0" dirty="0">
                          <a:solidFill>
                            <a:schemeClr val="tx1"/>
                          </a:solidFill>
                          <a:hlinkClick r:id="rId16" action="ppaction://hlinksldjump"/>
                        </a:rPr>
                        <a:t>32</a:t>
                      </a:r>
                      <a:r>
                        <a:rPr lang="en-US" sz="1400" i="1" cap="none" spc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en-US" sz="1400" dirty="0"/>
                        <a:t>Which of the following business intelligence tools do you use most often?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17" action="ppaction://hlinksldjump"/>
                        </a:rPr>
                        <a:t>33A</a:t>
                      </a:r>
                      <a:r>
                        <a:rPr lang="en-US" sz="1400" dirty="0"/>
                        <a:t>) Do you use any automated machine learning tools (or partial </a:t>
                      </a:r>
                      <a:r>
                        <a:rPr lang="en-US" sz="1400" dirty="0" err="1"/>
                        <a:t>AutoML</a:t>
                      </a:r>
                      <a:r>
                        <a:rPr lang="en-US" sz="1400" dirty="0"/>
                        <a:t> tools)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E6B771A1-574C-7703-E9E3-32F5FFC329F3}"/>
              </a:ext>
            </a:extLst>
          </p:cNvPr>
          <p:cNvSpPr/>
          <p:nvPr/>
        </p:nvSpPr>
        <p:spPr>
          <a:xfrm>
            <a:off x="962446" y="829916"/>
            <a:ext cx="1352939" cy="251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3C073-A872-EA7C-6212-5C86A9DE2A12}"/>
              </a:ext>
            </a:extLst>
          </p:cNvPr>
          <p:cNvSpPr txBox="1"/>
          <p:nvPr/>
        </p:nvSpPr>
        <p:spPr>
          <a:xfrm>
            <a:off x="923731" y="214697"/>
            <a:ext cx="143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Begin From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DE6405-0307-B29F-458E-A8FEB3BB992E}"/>
              </a:ext>
            </a:extLst>
          </p:cNvPr>
          <p:cNvCxnSpPr>
            <a:cxnSpLocks/>
          </p:cNvCxnSpPr>
          <p:nvPr/>
        </p:nvCxnSpPr>
        <p:spPr>
          <a:xfrm>
            <a:off x="3460103" y="861028"/>
            <a:ext cx="5271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038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9B65-35F9-D75F-A5FD-4EB243281D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309723"/>
            <a:ext cx="10058400" cy="55130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Questions</a:t>
            </a:r>
            <a:endParaRPr lang="en-GB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DFD2E0C-BE5A-43E9-B1DE-F022B9EECC9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27114447"/>
              </p:ext>
            </p:extLst>
          </p:nvPr>
        </p:nvGraphicFramePr>
        <p:xfrm>
          <a:off x="320350" y="1819923"/>
          <a:ext cx="11605318" cy="3693109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2771766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902753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155149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739982">
                  <a:extLst>
                    <a:ext uri="{9D8B030D-6E8A-4147-A177-3AD203B41FA5}">
                      <a16:colId xmlns:a16="http://schemas.microsoft.com/office/drawing/2014/main" val="2847893652"/>
                    </a:ext>
                  </a:extLst>
                </a:gridCol>
                <a:gridCol w="3035668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17176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2" action="ppaction://hlinksldjump"/>
                        </a:rPr>
                        <a:t>34A</a:t>
                      </a:r>
                      <a:r>
                        <a:rPr lang="en-US" sz="1400" dirty="0"/>
                        <a:t>) Which of the following automated machine learning tools (or partial </a:t>
                      </a:r>
                      <a:r>
                        <a:rPr lang="en-US" sz="1400" dirty="0" err="1"/>
                        <a:t>AutoML</a:t>
                      </a:r>
                      <a:r>
                        <a:rPr lang="en-US" sz="1400" dirty="0"/>
                        <a:t> tools) do you use on a regular basis?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3" action="ppaction://hlinksldjump"/>
                        </a:rPr>
                        <a:t>35A</a:t>
                      </a:r>
                      <a:r>
                        <a:rPr lang="en-US" sz="1400" dirty="0"/>
                        <a:t>) Do you use any tools to help manage machine learning experiments? (Select all that apply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4" action="ppaction://hlinksldjump"/>
                        </a:rPr>
                        <a:t>36</a:t>
                      </a:r>
                      <a:r>
                        <a:rPr lang="en-US" sz="1400" dirty="0"/>
                        <a:t>) Where do you publicly share or deploy your data analysis or machine learning applications? (Select all that apply)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5" action="ppaction://hlinksldjump"/>
                        </a:rPr>
                        <a:t>37</a:t>
                      </a:r>
                      <a:r>
                        <a:rPr lang="en-US" sz="1400" dirty="0"/>
                        <a:t>) On which platforms have you begun or completed data science courses? (Select all that apply)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1975486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6" action="ppaction://hlinksldjump"/>
                        </a:rPr>
                        <a:t>38</a:t>
                      </a:r>
                      <a:r>
                        <a:rPr lang="en-US" sz="1400" dirty="0"/>
                        <a:t>) What is the primary tool that you use at work or school to analyze data? (Include text response)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hMerge="1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hMerge="1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7" action="ppaction://hlinksldjump"/>
                        </a:rPr>
                        <a:t>39</a:t>
                      </a:r>
                      <a:r>
                        <a:rPr lang="en-US" sz="1400" dirty="0"/>
                        <a:t>) Who/what are your favorite media sources that report on data science topics?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hMerge="1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E6B771A1-574C-7703-E9E3-32F5FFC329F3}"/>
              </a:ext>
            </a:extLst>
          </p:cNvPr>
          <p:cNvSpPr/>
          <p:nvPr/>
        </p:nvSpPr>
        <p:spPr>
          <a:xfrm>
            <a:off x="962446" y="829916"/>
            <a:ext cx="1352939" cy="251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3C073-A872-EA7C-6212-5C86A9DE2A12}"/>
              </a:ext>
            </a:extLst>
          </p:cNvPr>
          <p:cNvSpPr txBox="1"/>
          <p:nvPr/>
        </p:nvSpPr>
        <p:spPr>
          <a:xfrm>
            <a:off x="923731" y="214697"/>
            <a:ext cx="143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Begin From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DE6405-0307-B29F-458E-A8FEB3BB992E}"/>
              </a:ext>
            </a:extLst>
          </p:cNvPr>
          <p:cNvCxnSpPr>
            <a:cxnSpLocks/>
          </p:cNvCxnSpPr>
          <p:nvPr/>
        </p:nvCxnSpPr>
        <p:spPr>
          <a:xfrm>
            <a:off x="3460103" y="861028"/>
            <a:ext cx="5271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523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9B65-35F9-D75F-A5FD-4EB243281D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309723"/>
            <a:ext cx="10058400" cy="551305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Supplementary Questions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DFD2E0C-BE5A-43E9-B1DE-F022B9EECC9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342528418"/>
              </p:ext>
            </p:extLst>
          </p:nvPr>
        </p:nvGraphicFramePr>
        <p:xfrm>
          <a:off x="320351" y="1081842"/>
          <a:ext cx="11551299" cy="5265683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2771766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902753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841112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3035668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2803445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2" action="ppaction://hlinksldjump"/>
                        </a:rPr>
                        <a:t>26B</a:t>
                      </a:r>
                      <a:r>
                        <a:rPr lang="en-US" sz="1400" dirty="0"/>
                        <a:t>) Which of the following cloud computing platforms do you hope to become more familiar with in the next 2 years?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3" action="ppaction://hlinksldjump"/>
                        </a:rPr>
                        <a:t>27B</a:t>
                      </a:r>
                      <a:r>
                        <a:rPr lang="en-US" sz="1400" dirty="0"/>
                        <a:t>) In the next 2 years, do you hope to become more familiar with any of these specific cloud computing products?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4" action="ppaction://hlinksldjump"/>
                        </a:rPr>
                        <a:t>28B</a:t>
                      </a:r>
                      <a:r>
                        <a:rPr lang="en-US" sz="1400" dirty="0"/>
                        <a:t>) In the next 2 years, do you hope to become more familiar with any of these specific machine learning products?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5" action="ppaction://hlinksldjump"/>
                        </a:rPr>
                        <a:t>29B</a:t>
                      </a:r>
                      <a:r>
                        <a:rPr lang="en-US" sz="1400" dirty="0"/>
                        <a:t>) Which of the following big data products (relational databases, data warehouses, data lakes, or similar) do you hope to become more familiar with in the next 2 years?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2462238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6" action="ppaction://hlinksldjump"/>
                        </a:rPr>
                        <a:t>31B</a:t>
                      </a:r>
                      <a:r>
                        <a:rPr lang="en-US" sz="1400" dirty="0"/>
                        <a:t>) Which of the following business intelligence tools do you hope to become more familiar with in the next 2 years?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7" action="ppaction://hlinksldjump"/>
                        </a:rPr>
                        <a:t>33B</a:t>
                      </a:r>
                      <a:r>
                        <a:rPr lang="en-US" sz="1400" dirty="0"/>
                        <a:t>) Which categories of automated machine learning tools (or partial </a:t>
                      </a:r>
                      <a:r>
                        <a:rPr lang="en-US" sz="1400" dirty="0" err="1"/>
                        <a:t>AutoML</a:t>
                      </a:r>
                      <a:r>
                        <a:rPr lang="en-US" sz="1400" dirty="0"/>
                        <a:t> tools) do you hope to become more familiar with in the next 2 years?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8" action="ppaction://hlinksldjump"/>
                        </a:rPr>
                        <a:t>34B</a:t>
                      </a:r>
                      <a:r>
                        <a:rPr lang="en-US" sz="1400" dirty="0"/>
                        <a:t>) Which specific automated machine learning tools (or partial </a:t>
                      </a:r>
                      <a:r>
                        <a:rPr lang="en-US" sz="1400" dirty="0" err="1"/>
                        <a:t>AutoML</a:t>
                      </a:r>
                      <a:r>
                        <a:rPr lang="en-US" sz="1400" dirty="0"/>
                        <a:t> tools) do you hope to become more familiar with in the next 2 years?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9" action="ppaction://hlinksldjump"/>
                        </a:rPr>
                        <a:t>35B</a:t>
                      </a:r>
                      <a:r>
                        <a:rPr lang="en-US" sz="1400" dirty="0"/>
                        <a:t>) In the next 2 years, do you hope to become more familiar with any of these tools for managing ML experiments?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E6B771A1-574C-7703-E9E3-32F5FFC329F3}"/>
              </a:ext>
            </a:extLst>
          </p:cNvPr>
          <p:cNvSpPr/>
          <p:nvPr/>
        </p:nvSpPr>
        <p:spPr>
          <a:xfrm>
            <a:off x="962446" y="829916"/>
            <a:ext cx="1352939" cy="251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3C073-A872-EA7C-6212-5C86A9DE2A12}"/>
              </a:ext>
            </a:extLst>
          </p:cNvPr>
          <p:cNvSpPr txBox="1"/>
          <p:nvPr/>
        </p:nvSpPr>
        <p:spPr>
          <a:xfrm>
            <a:off x="923731" y="214697"/>
            <a:ext cx="143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Begin From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DE6405-0307-B29F-458E-A8FEB3BB992E}"/>
              </a:ext>
            </a:extLst>
          </p:cNvPr>
          <p:cNvCxnSpPr>
            <a:cxnSpLocks/>
          </p:cNvCxnSpPr>
          <p:nvPr/>
        </p:nvCxnSpPr>
        <p:spPr>
          <a:xfrm>
            <a:off x="3460103" y="861028"/>
            <a:ext cx="5271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506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AA0AC72C-48DB-6D6E-9731-538F55FFF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82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6B1C382F-2170-038E-BDA0-F3403661C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92167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{F13E52B3-66D7-4FE4-BCD5-1B967FF55963}tf22712842_win32</Template>
  <TotalTime>759</TotalTime>
  <Words>1219</Words>
  <Application>Microsoft Office PowerPoint</Application>
  <PresentationFormat>Widescreen</PresentationFormat>
  <Paragraphs>69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Bookman Old Style</vt:lpstr>
      <vt:lpstr>Calibri</vt:lpstr>
      <vt:lpstr>Franklin Gothic Book</vt:lpstr>
      <vt:lpstr>1_RetrospectVTI</vt:lpstr>
      <vt:lpstr>Product-Project Managers</vt:lpstr>
      <vt:lpstr>Read Before You Continue</vt:lpstr>
      <vt:lpstr>Objectives</vt:lpstr>
      <vt:lpstr>The Questions</vt:lpstr>
      <vt:lpstr>The Questions</vt:lpstr>
      <vt:lpstr>The Questions</vt:lpstr>
      <vt:lpstr>Supplementary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Analysts</dc:title>
  <dc:creator>dane Mokao</dc:creator>
  <cp:lastModifiedBy>dane Mokao</cp:lastModifiedBy>
  <cp:revision>8</cp:revision>
  <dcterms:created xsi:type="dcterms:W3CDTF">2022-08-03T13:53:31Z</dcterms:created>
  <dcterms:modified xsi:type="dcterms:W3CDTF">2022-08-06T14:21:48Z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